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64" r:id="rId7"/>
    <p:sldId id="279" r:id="rId8"/>
    <p:sldId id="265" r:id="rId9"/>
    <p:sldId id="270" r:id="rId10"/>
    <p:sldId id="273" r:id="rId11"/>
    <p:sldId id="278" r:id="rId12"/>
    <p:sldId id="277" r:id="rId13"/>
    <p:sldId id="276" r:id="rId14"/>
    <p:sldId id="258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2783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1BE5D9-610F-459E-9BC6-45719163462C}" v="16" dt="2023-02-24T09:15:47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48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46A17C4-D033-2BCC-0117-01F72F4691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844FDC2-2778-F7B9-4F37-95B59422A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F4D9E-62B2-4680-90E7-69B4202B9869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6B268D1-957D-4B00-0BE1-A9880F4B3F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A0DAB0-DEE9-F129-6756-CA8AE2470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78655-8F4D-47C7-83CB-80C404285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542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8AC5C-E166-48C8-B0E6-B86BFA39D64B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6FECD-D245-430F-9608-2411861439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317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911B9-CF29-4878-8997-1756A94CB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320E4B-2C0E-4CD0-B69B-5248CAA92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40A274-EB25-402B-8771-5540DC3DB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CA8E-7D16-4AE3-91FE-BF4357AD9137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0C175E-EB21-47AC-93E7-CDF30BF1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298124-4735-4AD6-BE7B-DA1633F1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C030-24C9-4B5C-A3AE-C110A42C0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5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A0E859-0F13-46C7-8858-458BEB48C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6AEAFC0-0307-4AD5-8F50-E1DD579B9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4E9751-F2AC-46BB-B8D2-B1E4C8D86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8239-E3C3-4701-9C5B-3C31DB8DEB8C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6A86C6-2313-44AB-92D5-B97A3C50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438A24-E795-46E3-8996-FA861622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C030-24C9-4B5C-A3AE-C110A42C0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BC6A0FC-62D9-4F83-8298-CDE8B90E08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B6F899F-A2E6-4925-8C39-F96723671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FBA84E-9418-4BDF-B1DD-84295B04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24D1-E6A6-4E2C-AB37-760214EB625C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BAB968-D9A3-42A1-846D-8682C7F7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D25219-1F1F-4F4F-BD88-20E9412A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C030-24C9-4B5C-A3AE-C110A42C0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0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10FD48-8278-4CBA-9495-9ADDC0D62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782DE7-4B51-4342-AE60-97C5C9B9C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00A441-A91B-44B2-A262-5A0216093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D6F1-2856-4119-B43B-E93661BAB391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4AF1F6-B0D0-47C4-8FE6-611251E53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3DE88D-151D-43FB-A932-F1936A9E5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C030-24C9-4B5C-A3AE-C110A42C0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4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34C310-B6F1-49BF-BAD1-353D2E62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A6DA87-7FB1-4C1B-868A-21F4477A9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265B73-CEFA-4FC0-AF97-7DFCDBE1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47F0-A319-4DBF-8B99-0284352FFDA9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15AB3E-6092-425B-8F2D-E1956C0C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F5CF46-EC13-4CBD-A25C-FA43E69B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C030-24C9-4B5C-A3AE-C110A42C0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1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C3669-6939-4A08-83FD-89F600B5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7BF06E-92D3-4C90-8569-33BC849B0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EBB388-A708-4AFE-A280-159309157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DA6F45-7FF2-49D4-8E6E-924DFCF6E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522A-A9F4-4838-A7C9-CEA41C66387F}" type="datetime1">
              <a:rPr lang="en-US" smtClean="0"/>
              <a:t>2/27/2023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C17B4D-7794-4BA0-BA2B-C2EE0825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560979-AE32-4A96-A16F-312AF7FA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C030-24C9-4B5C-A3AE-C110A42C0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5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2AF9D-AAA4-4872-8F00-129C4FED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8A45A3-F0F2-4C33-8033-0C29525DD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7EE0CB-D430-486E-B78B-58A309341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F54F63-45DE-40F7-A431-B55DF3FE3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4F0BA0F-07B2-4883-A4E0-F842543A0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96AB55B-1B8F-4ABD-8BBC-E8A1C8DA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98BB-92B1-4E70-84FA-5A4F58CFB890}" type="datetime1">
              <a:rPr lang="en-US" smtClean="0"/>
              <a:t>2/27/2023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F92EB3A-21E9-474D-8A90-936A8066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B42B095-208B-42A4-AE61-1F39D67A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C030-24C9-4B5C-A3AE-C110A42C0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4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31B57-520F-407B-A6C9-5E942EC5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A173A84-FA77-46C0-90EB-51F3C8F9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01C8-753E-47E4-A494-A8AFB1C1E923}" type="datetime1">
              <a:rPr lang="en-US" smtClean="0"/>
              <a:t>2/27/2023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3B63C2-367D-4738-8BC1-2317A855A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4D2CD65-FE0B-49A5-BC30-A6FF3767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C030-24C9-4B5C-A3AE-C110A42C0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1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6ACE3A8-3A9B-4A00-9D7D-421BDD34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D58F-C839-42B0-9C80-8E16C89E4E3B}" type="datetime1">
              <a:rPr lang="en-US" smtClean="0"/>
              <a:t>2/27/2023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921DB7F-DA30-4873-9AC3-51FE8115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F56D79-AFC4-41A2-B8A4-5EB30CE2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C030-24C9-4B5C-A3AE-C110A42C0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9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5C98C-F0EC-4882-BA48-6AFB5688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4D83A6-64F8-424F-A6CA-0F5266C80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28A4FF-253E-4E75-96B6-7CC3FE298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FBFE06-813B-4512-B35C-BD2A9B99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9706-322B-4998-B950-6C68657715F8}" type="datetime1">
              <a:rPr lang="en-US" smtClean="0"/>
              <a:t>2/27/2023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5BF152-43D6-40BA-9C65-6F2ADE7B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5572FF-6550-4D0C-BA98-ECEA058C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C030-24C9-4B5C-A3AE-C110A42C0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2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1E3384-46EC-4A69-880E-1C4408D18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BBBBECC-4AE3-43E8-A7DD-B53C840D6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1C7212-E3C4-40A1-A9EC-B2648BCF2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FB8004-967B-4181-A609-04692D516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2F44-96CB-4BFB-AEE0-68D11FB9FBE1}" type="datetime1">
              <a:rPr lang="en-US" smtClean="0"/>
              <a:t>2/27/2023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922BD7-44CF-466E-BF87-D09524263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FAF867-0292-4D44-8AF0-12C9BE21C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C030-24C9-4B5C-A3AE-C110A42C0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0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D3DBA72-C276-45D3-894A-A6AC3C95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BFA86B-3655-4FEE-BF1A-9BCFD2873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6DEA19-01C5-4205-9368-CABCF4F3B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32349-C81C-4628-B90A-8ABD95288F26}" type="datetime1">
              <a:rPr lang="en-US" smtClean="0"/>
              <a:t>2/27/2023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B73171-FE57-4B55-887F-56224D622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62F4C8-380E-47FC-9507-DE161EBF3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AC030-24C9-4B5C-A3AE-C110A42C0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1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EE28B-46C3-4EA3-8705-F0EC9ED1A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16C69F-7DF3-4748-8235-0A3A08489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Obrázek 4" descr="Obsah obrázku sníh, bílá, podepsat, lednička&#10;&#10;Popis byl vytvořen automaticky">
            <a:extLst>
              <a:ext uri="{FF2B5EF4-FFF2-40B4-BE49-F238E27FC236}">
                <a16:creationId xmlns:a16="http://schemas.microsoft.com/office/drawing/2014/main" id="{E3E08F3A-437C-4BC5-99C9-54ADF3FA2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560A432-B751-438E-AF5A-2D159A7EA005}"/>
              </a:ext>
            </a:extLst>
          </p:cNvPr>
          <p:cNvSpPr txBox="1"/>
          <p:nvPr/>
        </p:nvSpPr>
        <p:spPr>
          <a:xfrm>
            <a:off x="4497554" y="3194218"/>
            <a:ext cx="318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322783"/>
                </a:solidFill>
                <a:cs typeface="Arial" panose="020B0604020202020204" pitchFamily="34" charset="0"/>
              </a:rPr>
              <a:t>PRESENTATION</a:t>
            </a:r>
            <a:endParaRPr lang="en-US" sz="2800" b="1" dirty="0">
              <a:solidFill>
                <a:srgbClr val="322783"/>
              </a:solidFill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711FB27-4E94-4A5D-87A5-CE64E6502967}"/>
              </a:ext>
            </a:extLst>
          </p:cNvPr>
          <p:cNvSpPr txBox="1"/>
          <p:nvPr/>
        </p:nvSpPr>
        <p:spPr>
          <a:xfrm>
            <a:off x="796364" y="3956984"/>
            <a:ext cx="1016745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MEZINÁRODNÍ EKONOMICKÁ KONFERENCE</a:t>
            </a:r>
          </a:p>
          <a:p>
            <a:pPr algn="ctr"/>
            <a:r>
              <a:rPr lang="cs-CZ" sz="32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ASOCIACE  SAMOSTATNÝCH  ODBORŮ </a:t>
            </a:r>
          </a:p>
          <a:p>
            <a:pPr algn="ctr">
              <a:lnSpc>
                <a:spcPct val="150000"/>
              </a:lnSpc>
            </a:pPr>
            <a:r>
              <a:rPr lang="cs-CZ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Praha, 3. března 2023</a:t>
            </a:r>
          </a:p>
          <a:p>
            <a:pPr algn="ctr"/>
            <a:r>
              <a:rPr lang="cs-CZ" sz="2400" dirty="0">
                <a:solidFill>
                  <a:srgbClr val="322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Pavel Juříček, Ph.D.</a:t>
            </a:r>
          </a:p>
          <a:p>
            <a:pPr algn="ctr"/>
            <a:r>
              <a:rPr lang="cs-CZ" sz="2400" dirty="0">
                <a:solidFill>
                  <a:srgbClr val="322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CEO a předseda představenstva BRANO GROUP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3BA0408E-4D49-4771-8AE9-2663E974C881}"/>
              </a:ext>
            </a:extLst>
          </p:cNvPr>
          <p:cNvCxnSpPr/>
          <p:nvPr/>
        </p:nvCxnSpPr>
        <p:spPr>
          <a:xfrm>
            <a:off x="4667416" y="3760967"/>
            <a:ext cx="2846567" cy="0"/>
          </a:xfrm>
          <a:prstGeom prst="line">
            <a:avLst/>
          </a:prstGeom>
          <a:ln w="57150">
            <a:solidFill>
              <a:srgbClr val="3227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985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EE28B-46C3-4EA3-8705-F0EC9ED1A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16C69F-7DF3-4748-8235-0A3A08489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E08F3A-437C-4BC5-99C9-54ADF3FA2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AF027F9-8D23-1A5F-0AB4-F6C143818A65}"/>
              </a:ext>
            </a:extLst>
          </p:cNvPr>
          <p:cNvSpPr txBox="1"/>
          <p:nvPr/>
        </p:nvSpPr>
        <p:spPr>
          <a:xfrm>
            <a:off x="788566" y="342536"/>
            <a:ext cx="9280321" cy="6209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s-CZ" sz="3200" b="1" dirty="0">
                <a:solidFill>
                  <a:srgbClr val="322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sz="3200" b="1" cap="all" dirty="0">
                <a:solidFill>
                  <a:srgbClr val="322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zamyšlení</a:t>
            </a:r>
          </a:p>
          <a:p>
            <a:pPr algn="just">
              <a:lnSpc>
                <a:spcPct val="150000"/>
              </a:lnSpc>
            </a:pPr>
            <a:r>
              <a:rPr lang="cs-CZ" sz="1200" b="1" cap="al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</a:t>
            </a:r>
            <a:r>
              <a:rPr lang="cs-CZ" sz="1600" b="1" cap="al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Zakladateli Dubaje, šejku Rashidovi, je připisována tato odpověď když byl dotázán na budoucnost své země: „Můj dědeček jezdil na velbloudu, můj otec jezdil na velbloudu, já jezdím v mercedesu, můj syn jezdí v Land Roveru a můj vnuk bude jezdit v Land Roveru. ale můj pravnuk bude muset znovu jezdit na velbloudu.“</a:t>
            </a:r>
          </a:p>
          <a:p>
            <a:pPr algn="just">
              <a:lnSpc>
                <a:spcPct val="150000"/>
              </a:lnSpc>
            </a:pPr>
            <a:r>
              <a:rPr lang="cs-CZ" sz="1600" b="1" cap="al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Proč je to tak? A jeho odpověď byla: „Těžké časy vytvářejí silné muže, silní muži vytvářejí snadné časy. Snadné časy vytvářejí slabé muže, slabí muži vytvářejí těžké časy. Mnozí to nepochopí, ale musíte vychovávat válečníky, ne parazity.“</a:t>
            </a:r>
          </a:p>
          <a:p>
            <a:pPr algn="just">
              <a:lnSpc>
                <a:spcPct val="150000"/>
              </a:lnSpc>
            </a:pPr>
            <a:r>
              <a:rPr lang="cs-CZ" sz="1600" b="1" cap="al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„A k tomu přidejte historickou realitu, že všechny velké říše - Peršanů, Trójanů, Egypťanů, Řeků, Římanů a v pozdějších letech Britské impérium - všechny povstaly a zanikly během 240 let. Nejednalo se o podmanění vnějšími nepřáteli; uhnily zevnitř. Amerika nyní překročila hranici 240 let a hniloba začíná být viditelná a zrychluje se. Minuli jsme roky Mercedesu a Land Roveru…“</a:t>
            </a:r>
          </a:p>
          <a:p>
            <a:pPr>
              <a:lnSpc>
                <a:spcPct val="150000"/>
              </a:lnSpc>
            </a:pPr>
            <a:endParaRPr lang="cs-CZ" sz="1600" b="1" cap="all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s-CZ" sz="1600" b="1" cap="al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velbloudi jsou na obzoru.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8B98904-3EEF-4D97-50B9-DFA99446214D}"/>
              </a:ext>
            </a:extLst>
          </p:cNvPr>
          <p:cNvSpPr txBox="1"/>
          <p:nvPr/>
        </p:nvSpPr>
        <p:spPr>
          <a:xfrm>
            <a:off x="11258025" y="6459523"/>
            <a:ext cx="1669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Page: 10</a:t>
            </a:r>
          </a:p>
        </p:txBody>
      </p:sp>
    </p:spTree>
    <p:extLst>
      <p:ext uri="{BB962C8B-B14F-4D97-AF65-F5344CB8AC3E}">
        <p14:creationId xmlns:p14="http://schemas.microsoft.com/office/powerpoint/2010/main" val="96173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EE28B-46C3-4EA3-8705-F0EC9ED1A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16C69F-7DF3-4748-8235-0A3A08489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E08F3A-437C-4BC5-99C9-54ADF3FA2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82"/>
            <a:ext cx="12192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136A17C-54D5-4C42-828F-336CB2283A2A}"/>
              </a:ext>
            </a:extLst>
          </p:cNvPr>
          <p:cNvSpPr txBox="1"/>
          <p:nvPr/>
        </p:nvSpPr>
        <p:spPr>
          <a:xfrm>
            <a:off x="2903902" y="1892585"/>
            <a:ext cx="62499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322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Děkuji Vám za pozornost</a:t>
            </a:r>
          </a:p>
          <a:p>
            <a:pPr algn="ctr"/>
            <a:endParaRPr lang="cs-CZ" sz="2000" b="1" dirty="0">
              <a:solidFill>
                <a:srgbClr val="3227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sz="2000" b="1" dirty="0">
              <a:solidFill>
                <a:srgbClr val="3227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s-CZ" sz="3200" dirty="0">
                <a:solidFill>
                  <a:srgbClr val="322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Pavel Juříček, Ph.D.</a:t>
            </a:r>
          </a:p>
          <a:p>
            <a:pPr algn="ctr"/>
            <a:r>
              <a:rPr lang="cs-CZ" sz="3200" dirty="0">
                <a:solidFill>
                  <a:srgbClr val="322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CEO a předseda představenstva BRANO GROUP</a:t>
            </a:r>
          </a:p>
        </p:txBody>
      </p:sp>
    </p:spTree>
    <p:extLst>
      <p:ext uri="{BB962C8B-B14F-4D97-AF65-F5344CB8AC3E}">
        <p14:creationId xmlns:p14="http://schemas.microsoft.com/office/powerpoint/2010/main" val="428406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EE28B-46C3-4EA3-8705-F0EC9ED1A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16C69F-7DF3-4748-8235-0A3A08489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E08F3A-437C-4BC5-99C9-54ADF3FA2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82"/>
            <a:ext cx="12192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AF027F9-8D23-1A5F-0AB4-F6C143818A65}"/>
              </a:ext>
            </a:extLst>
          </p:cNvPr>
          <p:cNvSpPr txBox="1"/>
          <p:nvPr/>
        </p:nvSpPr>
        <p:spPr>
          <a:xfrm>
            <a:off x="962637" y="804539"/>
            <a:ext cx="9053818" cy="3399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s-CZ" sz="3200" b="1" dirty="0">
                <a:solidFill>
                  <a:srgbClr val="322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dirty="0">
                <a:solidFill>
                  <a:srgbClr val="3227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3200" b="1" dirty="0">
                <a:solidFill>
                  <a:srgbClr val="322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oučasná ekonomická situace a výhled ekonomiky“</a:t>
            </a:r>
          </a:p>
          <a:p>
            <a:pPr>
              <a:lnSpc>
                <a:spcPct val="200000"/>
              </a:lnSpc>
            </a:pPr>
            <a:r>
              <a:rPr lang="cs-CZ" sz="3200" b="1" dirty="0">
                <a:solidFill>
                  <a:srgbClr val="322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OBSAH</a:t>
            </a:r>
            <a:endParaRPr lang="cs-CZ" sz="3200" dirty="0">
              <a:solidFill>
                <a:srgbClr val="3227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Situace v automobilovém průmyslu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Energetická krize, Hlava 22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Pragmatismus, taktika a strategie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8ABCCB6-778A-EADB-D4F1-9BEBEB22B86D}"/>
              </a:ext>
            </a:extLst>
          </p:cNvPr>
          <p:cNvSpPr txBox="1"/>
          <p:nvPr/>
        </p:nvSpPr>
        <p:spPr>
          <a:xfrm>
            <a:off x="11258025" y="6459523"/>
            <a:ext cx="1669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Page: 2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58B31C3-BDEC-A0F3-0CA7-CEF861636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219" y="4633908"/>
            <a:ext cx="7315200" cy="103822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5F35066-5C84-1A99-F8C9-4DC5E5827B1D}"/>
              </a:ext>
            </a:extLst>
          </p:cNvPr>
          <p:cNvSpPr txBox="1"/>
          <p:nvPr/>
        </p:nvSpPr>
        <p:spPr>
          <a:xfrm>
            <a:off x="7063529" y="5672133"/>
            <a:ext cx="2114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Zdroj: abcsupplychain.com</a:t>
            </a:r>
          </a:p>
        </p:txBody>
      </p:sp>
    </p:spTree>
    <p:extLst>
      <p:ext uri="{BB962C8B-B14F-4D97-AF65-F5344CB8AC3E}">
        <p14:creationId xmlns:p14="http://schemas.microsoft.com/office/powerpoint/2010/main" val="225672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EE28B-46C3-4EA3-8705-F0EC9ED1A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16C69F-7DF3-4748-8235-0A3A08489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E08F3A-437C-4BC5-99C9-54ADF3FA2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AF027F9-8D23-1A5F-0AB4-F6C143818A65}"/>
              </a:ext>
            </a:extLst>
          </p:cNvPr>
          <p:cNvSpPr txBox="1"/>
          <p:nvPr/>
        </p:nvSpPr>
        <p:spPr>
          <a:xfrm>
            <a:off x="689296" y="309911"/>
            <a:ext cx="9144000" cy="6438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s-CZ" sz="3200" b="1" dirty="0">
                <a:solidFill>
                  <a:srgbClr val="322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cs-CZ" sz="3200" b="1" cap="all" dirty="0">
                <a:solidFill>
                  <a:srgbClr val="322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Situace v automobilovém průmyslu</a:t>
            </a:r>
          </a:p>
          <a:p>
            <a:pPr>
              <a:lnSpc>
                <a:spcPct val="200000"/>
              </a:lnSpc>
            </a:pP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PROPAD AUTOMOBILOVÉHO PRŮMYSLU POKRAČUJE: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omezení výroby, odstávky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neúnosně vysoké výdaje za energie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negativní impact - Green Deal (neschopnost EK), covid, válka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inflace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nedostatek pracovních sil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zvýšené náklady na dopravu – vnitro i mezinárodní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vyčerpané úrovně zásob zdrojů – vzácné kovy – zdroje Rusko a Číny pro Evropu nedostupné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poptávka trvale klesá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cs-CZ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60BCA67-061D-B9C8-2526-F9B5BD7A2970}"/>
              </a:ext>
            </a:extLst>
          </p:cNvPr>
          <p:cNvSpPr txBox="1"/>
          <p:nvPr/>
        </p:nvSpPr>
        <p:spPr>
          <a:xfrm>
            <a:off x="11357295" y="6475914"/>
            <a:ext cx="1669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Page: 3</a:t>
            </a:r>
          </a:p>
        </p:txBody>
      </p:sp>
    </p:spTree>
    <p:extLst>
      <p:ext uri="{BB962C8B-B14F-4D97-AF65-F5344CB8AC3E}">
        <p14:creationId xmlns:p14="http://schemas.microsoft.com/office/powerpoint/2010/main" val="3826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EE28B-46C3-4EA3-8705-F0EC9ED1A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16C69F-7DF3-4748-8235-0A3A08489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E08F3A-437C-4BC5-99C9-54ADF3FA2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AF027F9-8D23-1A5F-0AB4-F6C143818A65}"/>
              </a:ext>
            </a:extLst>
          </p:cNvPr>
          <p:cNvSpPr txBox="1"/>
          <p:nvPr/>
        </p:nvSpPr>
        <p:spPr>
          <a:xfrm>
            <a:off x="689295" y="309911"/>
            <a:ext cx="9536081" cy="6438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s-CZ" sz="3200" b="1" dirty="0">
                <a:solidFill>
                  <a:srgbClr val="322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cs-CZ" sz="3200" b="1" cap="all" dirty="0">
                <a:solidFill>
                  <a:srgbClr val="322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Situace v automobilovém průmyslu</a:t>
            </a:r>
          </a:p>
          <a:p>
            <a:pPr>
              <a:lnSpc>
                <a:spcPct val="200000"/>
              </a:lnSpc>
            </a:pP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NEZELENÁ ELEKTROMOBILITA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neustálé navyšování eko-požadavků – Euro 5, Euro 6, nyní i naprosto nepřijatelná norma Euro 7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dopad autoprůmyslu v uhlíkové stopě globálně pouze 0,8-1,5% (ve městech 12-15%)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spalovací motor v EU je 3x a v Asii až 6x ekologičtější než elektro (např. těžba Si, Li, Co…)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Li-Ion a moderních Mg-Si baterie – molekuly mají  24krát méně energie než je v molekule nafty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výrobu samotného elektroauta je potřeba sedmkrát víc energie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karcinogeny v bateriích - stroncium, kadmium – nevyřešená ekologická likvidace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nedostatek el. energie v Evropě, jádro je nezelené (výstavba 15-20 let), investice do alternativních technologií pro náhradu plynu, omezená mobilita lidí 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nekonkurenceschopná Evropa je odsouzena k deindustrializaci → Čína elektromobilitou zahltí celý svět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cs-CZ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60BCA67-061D-B9C8-2526-F9B5BD7A2970}"/>
              </a:ext>
            </a:extLst>
          </p:cNvPr>
          <p:cNvSpPr txBox="1"/>
          <p:nvPr/>
        </p:nvSpPr>
        <p:spPr>
          <a:xfrm>
            <a:off x="11357295" y="6475914"/>
            <a:ext cx="1669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Page: 4</a:t>
            </a:r>
          </a:p>
        </p:txBody>
      </p:sp>
    </p:spTree>
    <p:extLst>
      <p:ext uri="{BB962C8B-B14F-4D97-AF65-F5344CB8AC3E}">
        <p14:creationId xmlns:p14="http://schemas.microsoft.com/office/powerpoint/2010/main" val="51347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EE28B-46C3-4EA3-8705-F0EC9ED1A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16C69F-7DF3-4748-8235-0A3A08489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E08F3A-437C-4BC5-99C9-54ADF3FA2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AF027F9-8D23-1A5F-0AB4-F6C143818A65}"/>
              </a:ext>
            </a:extLst>
          </p:cNvPr>
          <p:cNvSpPr txBox="1"/>
          <p:nvPr/>
        </p:nvSpPr>
        <p:spPr>
          <a:xfrm>
            <a:off x="608771" y="171081"/>
            <a:ext cx="9927802" cy="2499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s-CZ" sz="3200" b="1" dirty="0">
                <a:solidFill>
                  <a:srgbClr val="322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3200" b="1" cap="all" dirty="0">
                <a:solidFill>
                  <a:srgbClr val="322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Energetická krize</a:t>
            </a:r>
          </a:p>
          <a:p>
            <a:pPr>
              <a:lnSpc>
                <a:spcPct val="200000"/>
              </a:lnSpc>
            </a:pPr>
            <a:r>
              <a:rPr lang="cs-CZ" sz="1100" cap="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Vývoj tržních cen elektřiNY                                                                                                                       Cal+1 baseload future contracts</a:t>
            </a:r>
          </a:p>
          <a:p>
            <a:pPr>
              <a:lnSpc>
                <a:spcPct val="200000"/>
              </a:lnSpc>
            </a:pPr>
            <a:endParaRPr lang="cs-CZ" sz="2000" b="1" cap="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cs-CZ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DCBC4D5-504F-1822-3681-E72EEA453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45" y="1529631"/>
            <a:ext cx="7875294" cy="443831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CD0CA46-74E3-FBC0-B557-5425DF4A18BC}"/>
              </a:ext>
            </a:extLst>
          </p:cNvPr>
          <p:cNvSpPr txBox="1"/>
          <p:nvPr/>
        </p:nvSpPr>
        <p:spPr>
          <a:xfrm>
            <a:off x="7148819" y="5967941"/>
            <a:ext cx="3193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Zdroj: Ernst&amp;Young, 2022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C773FE9-FE20-392E-6F2B-CCCB48EB6FB7}"/>
              </a:ext>
            </a:extLst>
          </p:cNvPr>
          <p:cNvSpPr txBox="1"/>
          <p:nvPr/>
        </p:nvSpPr>
        <p:spPr>
          <a:xfrm>
            <a:off x="11258025" y="6459523"/>
            <a:ext cx="1669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Page: 5</a:t>
            </a:r>
          </a:p>
        </p:txBody>
      </p:sp>
    </p:spTree>
    <p:extLst>
      <p:ext uri="{BB962C8B-B14F-4D97-AF65-F5344CB8AC3E}">
        <p14:creationId xmlns:p14="http://schemas.microsoft.com/office/powerpoint/2010/main" val="56294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EE28B-46C3-4EA3-8705-F0EC9ED1A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16C69F-7DF3-4748-8235-0A3A08489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E08F3A-437C-4BC5-99C9-54ADF3FA2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82"/>
            <a:ext cx="12192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AF027F9-8D23-1A5F-0AB4-F6C143818A65}"/>
              </a:ext>
            </a:extLst>
          </p:cNvPr>
          <p:cNvSpPr txBox="1"/>
          <p:nvPr/>
        </p:nvSpPr>
        <p:spPr>
          <a:xfrm>
            <a:off x="524881" y="159370"/>
            <a:ext cx="10496854" cy="2499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s-CZ" sz="3200" b="1" dirty="0">
                <a:solidFill>
                  <a:srgbClr val="322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3200" b="1" cap="all" dirty="0">
                <a:solidFill>
                  <a:srgbClr val="322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Energetická krize</a:t>
            </a:r>
          </a:p>
          <a:p>
            <a:pPr>
              <a:lnSpc>
                <a:spcPct val="200000"/>
              </a:lnSpc>
            </a:pPr>
            <a:r>
              <a:rPr lang="cs-CZ" sz="1100" cap="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Vývoj tržních cen zemního plynu	 			                              Cal+1 future contracts</a:t>
            </a:r>
          </a:p>
          <a:p>
            <a:pPr>
              <a:lnSpc>
                <a:spcPct val="200000"/>
              </a:lnSpc>
            </a:pPr>
            <a:endParaRPr lang="cs-CZ" sz="2000" b="1" cap="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cs-CZ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088FC98-DCFC-F1D4-0515-53B4A1BA8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99" y="1489269"/>
            <a:ext cx="8028220" cy="426499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4EB71B3-394A-2D2F-20E5-2600F15635A3}"/>
              </a:ext>
            </a:extLst>
          </p:cNvPr>
          <p:cNvSpPr txBox="1"/>
          <p:nvPr/>
        </p:nvSpPr>
        <p:spPr>
          <a:xfrm>
            <a:off x="7196338" y="5789457"/>
            <a:ext cx="3193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Zdroj: </a:t>
            </a:r>
            <a:r>
              <a:rPr lang="cs-CZ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Ernst&amp;Young</a:t>
            </a:r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, 2022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DB5789A-D23E-5C37-E46C-15944FDD72F9}"/>
              </a:ext>
            </a:extLst>
          </p:cNvPr>
          <p:cNvSpPr txBox="1"/>
          <p:nvPr/>
        </p:nvSpPr>
        <p:spPr>
          <a:xfrm>
            <a:off x="11258025" y="6459523"/>
            <a:ext cx="1669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Page: 6</a:t>
            </a:r>
          </a:p>
        </p:txBody>
      </p:sp>
    </p:spTree>
    <p:extLst>
      <p:ext uri="{BB962C8B-B14F-4D97-AF65-F5344CB8AC3E}">
        <p14:creationId xmlns:p14="http://schemas.microsoft.com/office/powerpoint/2010/main" val="17531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EE28B-46C3-4EA3-8705-F0EC9ED1A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16C69F-7DF3-4748-8235-0A3A08489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E08F3A-437C-4BC5-99C9-54ADF3FA2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82"/>
            <a:ext cx="12192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AF027F9-8D23-1A5F-0AB4-F6C143818A65}"/>
              </a:ext>
            </a:extLst>
          </p:cNvPr>
          <p:cNvSpPr txBox="1"/>
          <p:nvPr/>
        </p:nvSpPr>
        <p:spPr>
          <a:xfrm>
            <a:off x="470629" y="563223"/>
            <a:ext cx="9540655" cy="5589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 b="1" dirty="0">
                <a:solidFill>
                  <a:srgbClr val="322783"/>
                </a:solidFill>
                <a:cs typeface="Calibri" panose="020F0502020204030204" pitchFamily="34" charset="0"/>
              </a:rPr>
              <a:t>2. </a:t>
            </a:r>
            <a:r>
              <a:rPr lang="cs-CZ" sz="3200" b="1" cap="all" dirty="0">
                <a:solidFill>
                  <a:srgbClr val="322783"/>
                </a:solidFill>
                <a:cs typeface="Calibri" panose="020F0502020204030204" pitchFamily="34" charset="0"/>
              </a:rPr>
              <a:t>Energetická krize</a:t>
            </a:r>
          </a:p>
          <a:p>
            <a:pPr>
              <a:lnSpc>
                <a:spcPct val="150000"/>
              </a:lnSpc>
            </a:pPr>
            <a:endParaRPr lang="cs-CZ" sz="1000" b="1" cap="all" dirty="0">
              <a:solidFill>
                <a:srgbClr val="322783"/>
              </a:solidFill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vysoké ceny energií likvidují nejen český průmysl (35% HDP), ale i celoevropský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naprostá nekonkurenceschopnost Evropy </a:t>
            </a: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hlavně vůči USA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(elektřina 40 USD/MWh a plyn 10-20 USD/MWh dle velikosti firem) a </a:t>
            </a: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Číně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(0,79 RMB/kWh)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nedostatečné kompenzace zvýšených nákladů v řetězci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nutno dočasně odpojit burzy a hledat alternativy </a:t>
            </a:r>
          </a:p>
          <a:p>
            <a:pPr algn="just"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bilaterální smlouvy s ostatními státy na základě přiměřených nákladů výroby energií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OZE („občasné zdroje energie) – potřeba hledat alternativní zdroje → dodatečné </a:t>
            </a:r>
          </a:p>
          <a:p>
            <a:pPr algn="just"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investice (hlavně plyn)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2020-2021 - meziroční nárůst emisí CO2 na celé planetě o 6,5% - současné ekologické kroky jsou evidentně zcela protisměrné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nutno řešit příčiny, nikoliv důsledky</a:t>
            </a:r>
            <a:endParaRPr lang="cs-CZ" b="1" cap="al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4A01B38-AA2C-6DEE-FDAD-D83A679D0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657" y="2674917"/>
            <a:ext cx="2760512" cy="158132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E7B26A3-365C-7978-7FFE-D258DEA9197C}"/>
              </a:ext>
            </a:extLst>
          </p:cNvPr>
          <p:cNvSpPr txBox="1"/>
          <p:nvPr/>
        </p:nvSpPr>
        <p:spPr>
          <a:xfrm>
            <a:off x="10435905" y="4208464"/>
            <a:ext cx="1988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Zdroj: newstatesman.com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CACC285-2DD8-2332-5660-D8E687751629}"/>
              </a:ext>
            </a:extLst>
          </p:cNvPr>
          <p:cNvSpPr txBox="1"/>
          <p:nvPr/>
        </p:nvSpPr>
        <p:spPr>
          <a:xfrm>
            <a:off x="11258025" y="6459523"/>
            <a:ext cx="1669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Page: 7</a:t>
            </a:r>
          </a:p>
        </p:txBody>
      </p:sp>
    </p:spTree>
    <p:extLst>
      <p:ext uri="{BB962C8B-B14F-4D97-AF65-F5344CB8AC3E}">
        <p14:creationId xmlns:p14="http://schemas.microsoft.com/office/powerpoint/2010/main" val="179883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EE28B-46C3-4EA3-8705-F0EC9ED1A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16C69F-7DF3-4748-8235-0A3A08489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E08F3A-437C-4BC5-99C9-54ADF3FA2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82"/>
            <a:ext cx="12192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AF027F9-8D23-1A5F-0AB4-F6C143818A65}"/>
              </a:ext>
            </a:extLst>
          </p:cNvPr>
          <p:cNvSpPr txBox="1"/>
          <p:nvPr/>
        </p:nvSpPr>
        <p:spPr>
          <a:xfrm>
            <a:off x="550190" y="623340"/>
            <a:ext cx="9540655" cy="5112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 b="1" dirty="0">
                <a:solidFill>
                  <a:srgbClr val="322783"/>
                </a:solidFill>
                <a:cs typeface="Calibri" panose="020F0502020204030204" pitchFamily="34" charset="0"/>
              </a:rPr>
              <a:t>2. </a:t>
            </a:r>
            <a:r>
              <a:rPr lang="cs-CZ" sz="3200" b="1" cap="all" dirty="0">
                <a:solidFill>
                  <a:srgbClr val="322783"/>
                </a:solidFill>
                <a:cs typeface="Calibri" panose="020F0502020204030204" pitchFamily="34" charset="0"/>
              </a:rPr>
              <a:t>Energetická krize</a:t>
            </a:r>
          </a:p>
          <a:p>
            <a:pPr>
              <a:lnSpc>
                <a:spcPct val="150000"/>
              </a:lnSpc>
            </a:pPr>
            <a:r>
              <a:rPr lang="cs-CZ" b="1" cap="all" dirty="0">
                <a:solidFill>
                  <a:srgbClr val="322783"/>
                </a:solidFill>
                <a:cs typeface="Calibri" panose="020F0502020204030204" pitchFamily="34" charset="0"/>
              </a:rPr>
              <a:t>Projekt Hlava 22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nezávislé konsorcium více než 330 českých průmyslových firem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alternativní zdroj zemního plynu z jižní větve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mnoha měsících jednání → dodávky plynu v roce 2023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celková rezervovaná kapacita pro 1. fázi projektu - 2 mld. m3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čerpání až na dobu 5ti let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předpokládaná cena – mnohem výhodnější oproti spotovému trhu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budoucnost konsorcia – zdroje el. energie, sdružené nákupy ostatních komodit, služeb…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CACC285-2DD8-2332-5660-D8E687751629}"/>
              </a:ext>
            </a:extLst>
          </p:cNvPr>
          <p:cNvSpPr txBox="1"/>
          <p:nvPr/>
        </p:nvSpPr>
        <p:spPr>
          <a:xfrm>
            <a:off x="11258025" y="6459523"/>
            <a:ext cx="1669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Page: 8</a:t>
            </a:r>
          </a:p>
        </p:txBody>
      </p:sp>
    </p:spTree>
    <p:extLst>
      <p:ext uri="{BB962C8B-B14F-4D97-AF65-F5344CB8AC3E}">
        <p14:creationId xmlns:p14="http://schemas.microsoft.com/office/powerpoint/2010/main" val="77429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EE28B-46C3-4EA3-8705-F0EC9ED1A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16C69F-7DF3-4748-8235-0A3A08489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E08F3A-437C-4BC5-99C9-54ADF3FA2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82"/>
            <a:ext cx="12192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AF027F9-8D23-1A5F-0AB4-F6C143818A65}"/>
              </a:ext>
            </a:extLst>
          </p:cNvPr>
          <p:cNvSpPr txBox="1"/>
          <p:nvPr/>
        </p:nvSpPr>
        <p:spPr>
          <a:xfrm>
            <a:off x="686298" y="388510"/>
            <a:ext cx="9280321" cy="6528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s-CZ" sz="3200" b="1" dirty="0">
                <a:solidFill>
                  <a:srgbClr val="322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sz="3200" b="1" cap="all" dirty="0">
                <a:solidFill>
                  <a:srgbClr val="322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Pragmatismus, taktika a strategie</a:t>
            </a:r>
          </a:p>
          <a:p>
            <a:pPr>
              <a:lnSpc>
                <a:spcPct val="150000"/>
              </a:lnSpc>
            </a:pPr>
            <a:r>
              <a:rPr lang="cs-CZ" sz="2000" b="1" cap="all" dirty="0">
                <a:solidFill>
                  <a:srgbClr val="322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Musíme řešit: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vyrovnat náklady - dodavatelé versus zákazníci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zvýšení energetické a ekologické produktivity</a:t>
            </a:r>
          </a:p>
          <a:p>
            <a:pPr>
              <a:lnSpc>
                <a:spcPct val="150000"/>
              </a:lnSpc>
            </a:pPr>
            <a:r>
              <a:rPr lang="cs-CZ" sz="2000" b="1" cap="all" dirty="0">
                <a:solidFill>
                  <a:srgbClr val="322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Nalezení nových cest: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zvýšení produktivity a chytrosti procesů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vyšší technologičnost konstrukce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inovativní procesy v energetice - např. výstavba modulárních reaktorů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substituty – plyn → elektřina, H2, LPG, topné oleje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plyn versus elektřina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časově řízený režim, energetická úložiště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spojení firem do konsorcií a hledat společná řešení → nákup, aplikace, nové nápady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riziko pro Evropu - přesun nových projektů a výroby do Číny, Indii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cs-CZ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A791B99-9B11-4DE2-3FCB-E13C1F759803}"/>
              </a:ext>
            </a:extLst>
          </p:cNvPr>
          <p:cNvSpPr txBox="1"/>
          <p:nvPr/>
        </p:nvSpPr>
        <p:spPr>
          <a:xfrm>
            <a:off x="9441809" y="4699156"/>
            <a:ext cx="1988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Zdroj: smart-energy.com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78A2E82-D39F-326B-8F38-C0FA4FDFB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626" y="2342592"/>
            <a:ext cx="2480695" cy="23876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989F62B-1B92-208D-D4DA-434489180125}"/>
              </a:ext>
            </a:extLst>
          </p:cNvPr>
          <p:cNvSpPr txBox="1"/>
          <p:nvPr/>
        </p:nvSpPr>
        <p:spPr>
          <a:xfrm>
            <a:off x="11258025" y="6459523"/>
            <a:ext cx="1669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Page: 9</a:t>
            </a:r>
          </a:p>
        </p:txBody>
      </p:sp>
    </p:spTree>
    <p:extLst>
      <p:ext uri="{BB962C8B-B14F-4D97-AF65-F5344CB8AC3E}">
        <p14:creationId xmlns:p14="http://schemas.microsoft.com/office/powerpoint/2010/main" val="20482388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DEE03BA6EA49140AB54DA14F0E01552" ma:contentTypeVersion="2" ma:contentTypeDescription="Vytvořit nový dokument" ma:contentTypeScope="" ma:versionID="8ecd9141bd989cc3650ee0b1d1fae41b">
  <xsd:schema xmlns:xsd="http://www.w3.org/2001/XMLSchema" xmlns:p="http://schemas.microsoft.com/office/2006/metadata/properties" xmlns:ns2="f76811c2-b8fd-4cad-8de9-21fd6636a570" targetNamespace="http://schemas.microsoft.com/office/2006/metadata/properties" ma:root="true" ma:fieldsID="ac5c26297db89175daea55b815ec5385" ns2:_="">
    <xsd:import namespace="f76811c2-b8fd-4cad-8de9-21fd6636a570"/>
    <xsd:element name="properties">
      <xsd:complexType>
        <xsd:sequence>
          <xsd:element name="documentManagement">
            <xsd:complexType>
              <xsd:all>
                <xsd:element ref="ns2:Datum_x0020_vyd_x00e1_n_x00ed__x0020_normy" minOccurs="0"/>
                <xsd:element ref="ns2:Popis_x0020_dokumentu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76811c2-b8fd-4cad-8de9-21fd6636a570" elementFormDefault="qualified">
    <xsd:import namespace="http://schemas.microsoft.com/office/2006/documentManagement/types"/>
    <xsd:element name="Datum_x0020_vyd_x00e1_n_x00ed__x0020_normy" ma:index="2" nillable="true" ma:displayName="Datum vydání normy" ma:internalName="Datum_x0020_vyd_x00e1_n_x00ed__x0020_normy">
      <xsd:simpleType>
        <xsd:restriction base="dms:Text">
          <xsd:maxLength value="255"/>
        </xsd:restriction>
      </xsd:simpleType>
    </xsd:element>
    <xsd:element name="Popis_x0020_dokumentu" ma:index="3" nillable="true" ma:displayName="Popis dokumentu" ma:internalName="Popis_x0020_dokumentu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Typ obsahu" ma:readOnly="true"/>
        <xsd:element ref="dc:title" minOccurs="0" maxOccurs="1" ma:index="1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opis_x0020_dokumentu xmlns="f76811c2-b8fd-4cad-8de9-21fd6636a570" xsi:nil="true"/>
    <Datum_x0020_vyd_x00e1_n_x00ed__x0020_normy xmlns="f76811c2-b8fd-4cad-8de9-21fd6636a570" xsi:nil="true"/>
  </documentManagement>
</p:properties>
</file>

<file path=customXml/itemProps1.xml><?xml version="1.0" encoding="utf-8"?>
<ds:datastoreItem xmlns:ds="http://schemas.openxmlformats.org/officeDocument/2006/customXml" ds:itemID="{81B3BD0C-9147-4B33-A26A-512CDC1BA2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6811c2-b8fd-4cad-8de9-21fd6636a57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B924B48-D6C5-4C45-80D3-D6081B6C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E525B6-6DE1-4CBB-93D3-A3E826FF6B82}">
  <ds:schemaRefs>
    <ds:schemaRef ds:uri="http://purl.org/dc/elements/1.1/"/>
    <ds:schemaRef ds:uri="f76811c2-b8fd-4cad-8de9-21fd6636a570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835</Words>
  <Application>Microsoft Office PowerPoint</Application>
  <PresentationFormat>Širokoúhlá obrazovka</PresentationFormat>
  <Paragraphs>93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Ovsík</dc:creator>
  <cp:lastModifiedBy>Irma</cp:lastModifiedBy>
  <cp:revision>21</cp:revision>
  <cp:lastPrinted>2022-09-30T09:03:27Z</cp:lastPrinted>
  <dcterms:created xsi:type="dcterms:W3CDTF">2019-10-02T13:32:12Z</dcterms:created>
  <dcterms:modified xsi:type="dcterms:W3CDTF">2023-02-27T12:54:57Z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0x010100ADEE03BA6EA49140AB54DA14F0E01552</vt:lpwstr>
  </property>
</Properties>
</file>